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4"/>
  </p:notesMasterIdLst>
  <p:sldIdLst>
    <p:sldId id="263" r:id="rId2"/>
    <p:sldId id="264" r:id="rId3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FF5BB9"/>
    <a:srgbClr val="FF6699"/>
    <a:srgbClr val="35B597"/>
    <a:srgbClr val="E40081"/>
    <a:srgbClr val="F7C5CD"/>
    <a:srgbClr val="FF7DA8"/>
    <a:srgbClr val="F3A7B4"/>
    <a:srgbClr val="FFF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542" y="11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2020/5/27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6.emf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5" t="30438" r="11117" b="29852"/>
          <a:stretch/>
        </p:blipFill>
        <p:spPr bwMode="auto">
          <a:xfrm>
            <a:off x="-304799" y="-435701"/>
            <a:ext cx="8639033" cy="5190670"/>
          </a:xfrm>
          <a:prstGeom prst="rect">
            <a:avLst/>
          </a:prstGeom>
          <a:solidFill>
            <a:schemeClr val="bg1"/>
          </a:solidFill>
          <a:ln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  <a:ex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95" y="4327744"/>
            <a:ext cx="7789365" cy="6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39" y="10040194"/>
            <a:ext cx="6722554" cy="3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71" y="6495151"/>
            <a:ext cx="7020000" cy="3151679"/>
          </a:xfrm>
          <a:prstGeom prst="rect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03" y="4979437"/>
            <a:ext cx="1409186" cy="1409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804267" y="4818111"/>
            <a:ext cx="1386918" cy="3759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43" dirty="0" smtClean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[</a:t>
            </a:r>
            <a:r>
              <a:rPr lang="ja-JP" altLang="en-US" sz="1843" dirty="0" smtClean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実施</a:t>
            </a:r>
            <a:r>
              <a:rPr lang="ja-JP" altLang="en-US" sz="1843" dirty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期間</a:t>
            </a:r>
            <a:r>
              <a:rPr lang="en-US" altLang="zh-CN" sz="1843" dirty="0" smtClean="0">
                <a:solidFill>
                  <a:srgbClr val="231815"/>
                </a:solidFill>
                <a:latin typeface="HGPSoeiKakugothicUB" pitchFamily="34" charset="-128"/>
                <a:ea typeface="HGPSoeiKakugothicUB" pitchFamily="34" charset="-128"/>
              </a:rPr>
              <a:t>]</a:t>
            </a:r>
            <a:endParaRPr lang="zh-CN" altLang="en-US" sz="1843" dirty="0">
              <a:solidFill>
                <a:srgbClr val="231815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52020" y="5175826"/>
            <a:ext cx="55239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35B597"/>
                </a:solidFill>
                <a:latin typeface="HGPSoeiKakugothicUB" pitchFamily="34" charset="-128"/>
                <a:ea typeface="HGPSoeiKakugothicUB" pitchFamily="34" charset="-128"/>
              </a:rPr>
              <a:t>令和２年６月１日</a:t>
            </a:r>
            <a:endParaRPr lang="en-US" altLang="ja-JP" sz="3200" dirty="0" smtClean="0">
              <a:solidFill>
                <a:srgbClr val="35B597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r>
              <a:rPr lang="ja-JP" altLang="en-US" sz="3200" dirty="0">
                <a:solidFill>
                  <a:srgbClr val="35B597"/>
                </a:solidFill>
                <a:latin typeface="HGPSoeiKakugothicUB" pitchFamily="34" charset="-128"/>
                <a:ea typeface="HGPSoeiKakugothicUB" pitchFamily="34" charset="-128"/>
              </a:rPr>
              <a:t>　</a:t>
            </a:r>
            <a:r>
              <a:rPr lang="ja-JP" altLang="en-US" sz="3200" dirty="0" smtClean="0">
                <a:solidFill>
                  <a:srgbClr val="35B597"/>
                </a:solidFill>
                <a:latin typeface="HGPSoeiKakugothicUB" pitchFamily="34" charset="-128"/>
                <a:ea typeface="HGPSoeiKakugothicUB" pitchFamily="34" charset="-128"/>
              </a:rPr>
              <a:t>　　　</a:t>
            </a:r>
            <a:r>
              <a:rPr lang="ja-JP" altLang="en-US" sz="3200" dirty="0" smtClean="0">
                <a:solidFill>
                  <a:srgbClr val="EC6D81"/>
                </a:solidFill>
                <a:latin typeface="+mj-ea"/>
                <a:ea typeface="+mj-ea"/>
              </a:rPr>
              <a:t>▶</a:t>
            </a:r>
            <a:r>
              <a:rPr lang="ja-JP" altLang="en-US" sz="3200" dirty="0">
                <a:solidFill>
                  <a:srgbClr val="EC6D81"/>
                </a:solidFill>
                <a:latin typeface="+mj-ea"/>
                <a:ea typeface="+mj-ea"/>
              </a:rPr>
              <a:t>▶</a:t>
            </a:r>
            <a:r>
              <a:rPr lang="ja-JP" altLang="en-US" sz="3200" dirty="0" smtClean="0">
                <a:solidFill>
                  <a:srgbClr val="EC6D81"/>
                </a:solidFill>
                <a:latin typeface="+mj-ea"/>
                <a:ea typeface="+mj-ea"/>
              </a:rPr>
              <a:t>▶</a:t>
            </a:r>
            <a:r>
              <a:rPr lang="ja-JP" altLang="en-US" sz="3200" dirty="0" smtClean="0">
                <a:solidFill>
                  <a:srgbClr val="35B597"/>
                </a:solidFill>
                <a:latin typeface="HGPSoeiKakugothicUB" pitchFamily="34" charset="-128"/>
                <a:ea typeface="HGPSoeiKakugothicUB" pitchFamily="34" charset="-128"/>
              </a:rPr>
              <a:t>令和３年２月２６日</a:t>
            </a:r>
            <a:endParaRPr lang="zh-CN" altLang="en-US" sz="3200" dirty="0">
              <a:solidFill>
                <a:srgbClr val="231815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36451" y="9765930"/>
            <a:ext cx="39565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srgbClr val="EC6D81"/>
                </a:solidFill>
              </a:rPr>
              <a:t>社会福祉法人　宮崎県社会福祉協議会</a:t>
            </a:r>
            <a:endParaRPr lang="en-US" altLang="ja-JP" sz="1400" dirty="0" smtClean="0">
              <a:solidFill>
                <a:srgbClr val="EC6D81"/>
              </a:solidFill>
            </a:endParaRPr>
          </a:p>
          <a:p>
            <a:pPr algn="ctr"/>
            <a:r>
              <a:rPr lang="ja-JP" altLang="en-US" sz="2800" dirty="0" smtClean="0">
                <a:solidFill>
                  <a:srgbClr val="EC6D81"/>
                </a:solidFill>
              </a:rPr>
              <a:t>宮崎県福祉人材センター</a:t>
            </a:r>
            <a:endParaRPr lang="zh-CN" altLang="en-US" sz="2800" dirty="0">
              <a:solidFill>
                <a:srgbClr val="EC6D8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7406" y="5162969"/>
            <a:ext cx="1313180" cy="118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000"/>
              </a:lnSpc>
            </a:pPr>
            <a:endParaRPr lang="zh-TW" altLang="en-US" sz="4400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 algn="ctr">
              <a:lnSpc>
                <a:spcPts val="3000"/>
              </a:lnSpc>
            </a:pPr>
            <a:r>
              <a:rPr lang="ja-JP" altLang="en-US" sz="44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無料</a:t>
            </a:r>
            <a:endParaRPr lang="zh-TW" altLang="en-US" sz="4400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 algn="ctr">
              <a:lnSpc>
                <a:spcPts val="3000"/>
              </a:lnSpc>
            </a:pPr>
            <a:endParaRPr lang="zh-CN" altLang="en-US" sz="1500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4245" y="7264808"/>
            <a:ext cx="6615751" cy="1695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346" dirty="0">
                <a:solidFill>
                  <a:srgbClr val="EC6D81"/>
                </a:solidFill>
              </a:rPr>
              <a:t>●体験施設　　  </a:t>
            </a:r>
            <a:r>
              <a:rPr lang="ja-JP" altLang="en-US" sz="1346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県内の社会福祉施設等（１人あたり３施設まで</a:t>
            </a:r>
            <a:r>
              <a:rPr lang="ja-JP" altLang="en-US" sz="1346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346" dirty="0" smtClean="0">
              <a:solidFill>
                <a:srgbClr val="EC6D81"/>
              </a:solidFill>
            </a:endParaRPr>
          </a:p>
          <a:p>
            <a:pPr>
              <a:lnSpc>
                <a:spcPts val="2500"/>
              </a:lnSpc>
            </a:pPr>
            <a:r>
              <a:rPr lang="ja-JP" altLang="en-US" sz="1346" dirty="0" smtClean="0">
                <a:solidFill>
                  <a:srgbClr val="EC6D81"/>
                </a:solidFill>
              </a:rPr>
              <a:t>●体験期間　　 </a:t>
            </a:r>
            <a:r>
              <a:rPr lang="ja-JP" altLang="en-US" sz="1346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１施設３日間まで</a:t>
            </a:r>
            <a:r>
              <a:rPr lang="ja-JP" altLang="en-US" sz="1346" dirty="0" smtClean="0">
                <a:solidFill>
                  <a:srgbClr val="EC6D81"/>
                </a:solidFill>
              </a:rPr>
              <a:t>　</a:t>
            </a:r>
            <a:endParaRPr lang="ja-JP" altLang="en-US" sz="1346" dirty="0" smtClean="0">
              <a:solidFill>
                <a:srgbClr val="231815"/>
              </a:solidFill>
            </a:endParaRPr>
          </a:p>
          <a:p>
            <a:pPr>
              <a:lnSpc>
                <a:spcPts val="2500"/>
              </a:lnSpc>
            </a:pPr>
            <a:r>
              <a:rPr lang="ja-JP" altLang="en-US" sz="1346" dirty="0" smtClean="0">
                <a:solidFill>
                  <a:srgbClr val="EC6D81"/>
                </a:solidFill>
              </a:rPr>
              <a:t>●体験時間　　 </a:t>
            </a:r>
            <a:r>
              <a:rPr lang="ja-JP" altLang="en-US" sz="1346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１日あたり８時間以内</a:t>
            </a:r>
          </a:p>
          <a:p>
            <a:pPr>
              <a:lnSpc>
                <a:spcPts val="2500"/>
              </a:lnSpc>
            </a:pPr>
            <a:r>
              <a:rPr lang="ja-JP" altLang="en-US" sz="1346" dirty="0" smtClean="0">
                <a:solidFill>
                  <a:srgbClr val="EC6D81"/>
                </a:solidFill>
              </a:rPr>
              <a:t>●参加対象者　</a:t>
            </a:r>
            <a:r>
              <a:rPr lang="ja-JP" altLang="en-US" sz="1346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福祉・介護の仕事に関心を有する方。ただし、高校生以上とする。</a:t>
            </a:r>
            <a:endParaRPr lang="en-US" altLang="ja-JP" sz="1346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346" dirty="0" smtClean="0">
                <a:solidFill>
                  <a:srgbClr val="EC6D81"/>
                </a:solidFill>
              </a:rPr>
              <a:t>●参加費　　　　</a:t>
            </a:r>
            <a:r>
              <a:rPr lang="ja-JP" altLang="en-US" sz="1346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無料</a:t>
            </a:r>
            <a:endParaRPr lang="en-US" altLang="ja-JP" sz="1346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541" y="4221216"/>
            <a:ext cx="7840995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1"/>
          <p:cNvSpPr txBox="1"/>
          <p:nvPr/>
        </p:nvSpPr>
        <p:spPr>
          <a:xfrm>
            <a:off x="990094" y="2993073"/>
            <a:ext cx="5684054" cy="192013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8248687"/>
              </a:avLst>
            </a:prstTxWarp>
            <a:spAutoFit/>
          </a:bodyPr>
          <a:lstStyle/>
          <a:p>
            <a:pPr algn="ctr"/>
            <a:r>
              <a:rPr lang="ja-JP" altLang="en-US" sz="7200" b="1" dirty="0" smtClean="0">
                <a:ln w="12700">
                  <a:solidFill>
                    <a:srgbClr val="C00000"/>
                  </a:solidFill>
                  <a:prstDash val="solid"/>
                </a:ln>
                <a:pattFill prst="pct80">
                  <a:fgClr>
                    <a:srgbClr val="EC6D81"/>
                  </a:fgClr>
                  <a:bgClr>
                    <a:schemeClr val="accent4">
                      <a:lumMod val="40000"/>
                      <a:lumOff val="60000"/>
                    </a:schemeClr>
                  </a:bgClr>
                </a:pattFill>
                <a:effectLst>
                  <a:outerShdw dist="38100" dir="2640000" algn="bl" rotWithShape="0">
                    <a:schemeClr val="accent6">
                      <a:lumMod val="60000"/>
                      <a:lumOff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   　の</a:t>
            </a:r>
            <a:r>
              <a:rPr lang="ja-JP" altLang="en-US" sz="7200" b="1" dirty="0" smtClean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pattFill prst="pct80">
                  <a:fgClr>
                    <a:srgbClr val="92D050"/>
                  </a:fgClr>
                  <a:bgClr>
                    <a:srgbClr val="FFFF00"/>
                  </a:bgClr>
                </a:pattFill>
                <a:effectLst>
                  <a:outerShdw dist="38100" dir="2640000" algn="bl" rotWithShape="0">
                    <a:srgbClr val="002060"/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職場</a:t>
            </a:r>
            <a:endParaRPr lang="en-US" altLang="ja-JP" sz="7200" b="1" dirty="0" smtClean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pattFill prst="pct80">
                <a:fgClr>
                  <a:srgbClr val="92D050"/>
                </a:fgClr>
                <a:bgClr>
                  <a:srgbClr val="FFFF00"/>
                </a:bgClr>
              </a:pattFill>
              <a:effectLst>
                <a:outerShdw dist="38100" dir="2640000" algn="bl" rotWithShape="0">
                  <a:srgbClr val="002060"/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7200" b="1" dirty="0" smtClean="0">
                <a:ln w="12700">
                  <a:solidFill>
                    <a:srgbClr val="002060"/>
                  </a:solidFill>
                  <a:prstDash val="solid"/>
                </a:ln>
                <a:pattFill prst="pct90">
                  <a:fgClr>
                    <a:schemeClr val="accent5">
                      <a:lumMod val="75000"/>
                    </a:schemeClr>
                  </a:fgClr>
                  <a:bgClr>
                    <a:schemeClr val="accent4">
                      <a:lumMod val="40000"/>
                      <a:lumOff val="60000"/>
                    </a:schemeClr>
                  </a:bgClr>
                </a:pattFill>
                <a:effectLst>
                  <a:outerShdw dist="38100" dir="2640000" algn="bl" rotWithShape="0">
                    <a:schemeClr val="accent6">
                      <a:lumMod val="60000"/>
                      <a:lumOff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体験学習</a:t>
            </a:r>
            <a:endParaRPr lang="zh-CN" altLang="en-US" sz="7200" b="1" dirty="0">
              <a:ln w="12700">
                <a:solidFill>
                  <a:srgbClr val="002060"/>
                </a:solidFill>
                <a:prstDash val="solid"/>
              </a:ln>
              <a:pattFill prst="pct90">
                <a:fgClr>
                  <a:schemeClr val="accent5">
                    <a:lumMod val="75000"/>
                  </a:schemeClr>
                </a:fgClr>
                <a:bgClr>
                  <a:schemeClr val="accent4">
                    <a:lumMod val="40000"/>
                    <a:lumOff val="60000"/>
                  </a:schemeClr>
                </a:bgClr>
              </a:pattFill>
              <a:effectLst>
                <a:outerShdw dist="38100" dir="2640000" algn="bl" rotWithShape="0">
                  <a:schemeClr val="accent6">
                    <a:lumMod val="60000"/>
                    <a:lumOff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2461" y="9031484"/>
            <a:ext cx="4660250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交通費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・昼食代金・健康診断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必要な場合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は自己負担となります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なお、賃金などは支給されません。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体験終了後の雇用を前提とするものではありません。</a:t>
            </a:r>
            <a:endParaRPr lang="zh-CN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25278" y="6607882"/>
            <a:ext cx="709597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この福祉の職場体験学習は、福祉・介護の仕事に関心のある方や、これから働いてみたいと考えている方、</a:t>
            </a:r>
            <a:endParaRPr lang="en-US" altLang="ja-JP" sz="11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社会福祉施設等での就労経験があり再就労の意欲のある方などに、福祉・介護の職場で体験学習する機会</a:t>
            </a:r>
            <a:endParaRPr lang="en-US" altLang="ja-JP" sz="11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5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を提</a:t>
            </a:r>
            <a:r>
              <a:rPr lang="ja-JP" altLang="en-US" sz="1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供し、実際の職場の雰囲気やサービス内容を知ってもらい、福祉への理解を深めていただくものです。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7674" y="4232929"/>
            <a:ext cx="6494085" cy="408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55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福祉の仕事への第一歩　まずは参加してみませんか</a:t>
            </a:r>
            <a:r>
              <a:rPr lang="ja-JP" altLang="en-US" sz="2055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？</a:t>
            </a:r>
            <a:endParaRPr lang="zh-CN" altLang="en-US" sz="2055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27672">
            <a:off x="398154" y="1485295"/>
            <a:ext cx="1440000" cy="143376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74891">
            <a:off x="1725442" y="1018906"/>
            <a:ext cx="1440000" cy="1433767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974" y="853282"/>
            <a:ext cx="1440000" cy="1433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58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円形吹き出し 6"/>
          <p:cNvSpPr/>
          <p:nvPr/>
        </p:nvSpPr>
        <p:spPr>
          <a:xfrm rot="1654198">
            <a:off x="-2335237" y="5139769"/>
            <a:ext cx="1800665" cy="1132955"/>
          </a:xfrm>
          <a:prstGeom prst="wedgeEllipseCallout">
            <a:avLst>
              <a:gd name="adj1" fmla="val 7291"/>
              <a:gd name="adj2" fmla="val -16968"/>
            </a:avLst>
          </a:prstGeom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円形吹き出し 5"/>
          <p:cNvSpPr/>
          <p:nvPr/>
        </p:nvSpPr>
        <p:spPr>
          <a:xfrm>
            <a:off x="8117058" y="5900297"/>
            <a:ext cx="1625909" cy="692468"/>
          </a:xfrm>
          <a:prstGeom prst="wedgeEllipseCallou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27" y="5575232"/>
            <a:ext cx="3810000" cy="381000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06920" y="6246531"/>
            <a:ext cx="3810000" cy="3810000"/>
          </a:xfrm>
          <a:prstGeom prst="rect">
            <a:avLst/>
          </a:prstGeom>
        </p:spPr>
      </p:pic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3218" y="8893896"/>
            <a:ext cx="8370276" cy="2087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 descr="\\Server-win\share\アスクル関連\Askul_Parts_1216\DATA\020_920d_help\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8579" y="1248159"/>
            <a:ext cx="2685730" cy="2324540"/>
          </a:xfrm>
          <a:prstGeom prst="rect">
            <a:avLst/>
          </a:prstGeom>
          <a:noFill/>
        </p:spPr>
      </p:pic>
      <p:pic>
        <p:nvPicPr>
          <p:cNvPr id="5" name="Picture 7" descr="\\Server-win\share\アスクル関連\Askul_Parts_1216\DATA\020_920d_help\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11582" y="2662407"/>
            <a:ext cx="2588596" cy="2241949"/>
          </a:xfrm>
          <a:prstGeom prst="rect">
            <a:avLst/>
          </a:prstGeom>
          <a:noFill/>
        </p:spPr>
      </p:pic>
      <p:pic>
        <p:nvPicPr>
          <p:cNvPr id="9" name="Picture 11" descr="\\Server-win\share\アスクル関連\Askul_Parts_1216\DATA\020_920d_help\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05410" y="1059961"/>
            <a:ext cx="2702564" cy="2356517"/>
          </a:xfrm>
          <a:prstGeom prst="rect">
            <a:avLst/>
          </a:prstGeom>
          <a:noFill/>
        </p:spPr>
      </p:pic>
      <p:pic>
        <p:nvPicPr>
          <p:cNvPr id="10" name="Picture 12" descr="\\Server-win\share\アスクル関連\Askul_Parts_1216\DATA\020_920d_help\9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71958" y="2861727"/>
            <a:ext cx="2025402" cy="1752475"/>
          </a:xfrm>
          <a:prstGeom prst="rect">
            <a:avLst/>
          </a:prstGeom>
          <a:noFill/>
        </p:spPr>
      </p:pic>
      <p:sp>
        <p:nvSpPr>
          <p:cNvPr id="77" name="テキスト ボックス 76"/>
          <p:cNvSpPr txBox="1"/>
          <p:nvPr/>
        </p:nvSpPr>
        <p:spPr>
          <a:xfrm>
            <a:off x="1116796" y="219823"/>
            <a:ext cx="60196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spc="300" dirty="0" smtClean="0">
                <a:solidFill>
                  <a:srgbClr val="6633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体験学習４</a:t>
            </a:r>
            <a:r>
              <a:rPr lang="en-US" altLang="ja-JP" sz="4400" spc="300" dirty="0" smtClean="0">
                <a:solidFill>
                  <a:srgbClr val="6633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STEP</a:t>
            </a:r>
            <a:r>
              <a:rPr lang="ja-JP" altLang="en-US" sz="3200" spc="300" dirty="0" smtClean="0">
                <a:solidFill>
                  <a:srgbClr val="6633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♪</a:t>
            </a:r>
            <a:endParaRPr kumimoji="1" lang="ja-JP" altLang="en-US" sz="3200" spc="300" dirty="0">
              <a:solidFill>
                <a:srgbClr val="6633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79266" y="3382214"/>
            <a:ext cx="12941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600" dirty="0"/>
              <a:t>体験</a:t>
            </a:r>
            <a:r>
              <a:rPr lang="ja-JP" altLang="ja-JP" sz="1600" dirty="0" smtClean="0"/>
              <a:t>終了後アンケート</a:t>
            </a:r>
            <a:r>
              <a:rPr lang="ja-JP" altLang="ja-JP" sz="1600" dirty="0"/>
              <a:t>を提出してください。</a:t>
            </a:r>
            <a:endParaRPr kumimoji="1" lang="ja-JP" altLang="en-US" sz="1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53565" y="1935137"/>
            <a:ext cx="18035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600" dirty="0">
                <a:latin typeface="+mn-ea"/>
              </a:rPr>
              <a:t>体験したい施設、日程等を『申込書』に記入し、郵送又は</a:t>
            </a:r>
            <a:r>
              <a:rPr lang="en-US" altLang="ja-JP" sz="1600" dirty="0">
                <a:latin typeface="+mn-ea"/>
              </a:rPr>
              <a:t>FAX</a:t>
            </a:r>
            <a:r>
              <a:rPr lang="ja-JP" altLang="ja-JP" sz="1600" dirty="0">
                <a:latin typeface="+mn-ea"/>
              </a:rPr>
              <a:t>で下記までお送りください。</a:t>
            </a:r>
            <a:endParaRPr kumimoji="1" lang="ja-JP" altLang="en-US" sz="1600" dirty="0">
              <a:latin typeface="+mn-ea"/>
            </a:endParaRPr>
          </a:p>
        </p:txBody>
      </p:sp>
      <p:pic>
        <p:nvPicPr>
          <p:cNvPr id="12" name="Picture 14" descr="\\Server-win\share\アスクル関連\Askul_Parts_1216\DATA\020_920d_help\bee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1228585">
            <a:off x="354390" y="4672493"/>
            <a:ext cx="3981054" cy="541315"/>
          </a:xfrm>
          <a:prstGeom prst="rect">
            <a:avLst/>
          </a:prstGeom>
          <a:noFill/>
        </p:spPr>
      </p:pic>
      <p:pic>
        <p:nvPicPr>
          <p:cNvPr id="15" name="Picture 17" descr="\\Server-win\share\アスクル関連\Askul_Parts_1216\DATA\020_920d_help\bee.png"/>
          <p:cNvPicPr>
            <a:picLocks noChangeAspect="1" noChangeArrowheads="1"/>
          </p:cNvPicPr>
          <p:nvPr/>
        </p:nvPicPr>
        <p:blipFill rotWithShape="1">
          <a:blip r:embed="rId9" cstate="print"/>
          <a:srcRect l="-1709" t="2" r="-1" b="-1264"/>
          <a:stretch/>
        </p:blipFill>
        <p:spPr bwMode="auto">
          <a:xfrm rot="958448" flipH="1">
            <a:off x="709967" y="437522"/>
            <a:ext cx="651639" cy="735164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467421" y="9506612"/>
            <a:ext cx="42327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社会福祉法人　宮崎県社会福祉協議会</a:t>
            </a:r>
            <a:endParaRPr kumimoji="1" lang="en-US" altLang="ja-JP" sz="16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宮崎県福祉人材センター</a:t>
            </a:r>
            <a:endParaRPr kumimoji="1" lang="ja-JP" altLang="en-US" sz="28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519436" y="9008519"/>
            <a:ext cx="2638825" cy="40862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800" b="1" dirty="0" smtClean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問合せ及び申込先</a:t>
            </a:r>
            <a:endParaRPr kumimoji="1" lang="en-US" altLang="ja-JP" sz="1800" b="1" dirty="0" smtClean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953043" y="9675921"/>
            <a:ext cx="2375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電話　 </a:t>
            </a:r>
            <a:r>
              <a:rPr lang="en-US" altLang="ja-JP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0985-32-9740</a:t>
            </a:r>
          </a:p>
          <a:p>
            <a:r>
              <a:rPr kumimoji="1" lang="en-US" altLang="ja-JP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0985-27-0877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67254" y="10330736"/>
            <a:ext cx="68793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住所　〒</a:t>
            </a:r>
            <a:r>
              <a:rPr lang="en-US" altLang="ja-JP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880-8515</a:t>
            </a:r>
            <a:r>
              <a:rPr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宮崎市原町</a:t>
            </a:r>
            <a:r>
              <a:rPr lang="en-US" altLang="ja-JP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2-22</a:t>
            </a:r>
            <a:r>
              <a:rPr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宮崎県福祉総合センター人材研修館内</a:t>
            </a:r>
            <a:endParaRPr lang="en-US" altLang="ja-JP" sz="14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53565" y="1430403"/>
            <a:ext cx="1622378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STEP</a:t>
            </a:r>
            <a:r>
              <a:rPr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①♪</a:t>
            </a:r>
            <a:endParaRPr kumimoji="1" lang="ja-JP" altLang="en-US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717388" y="2857569"/>
            <a:ext cx="1376984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STEP</a:t>
            </a:r>
            <a:r>
              <a:rPr lang="ja-JP" altLang="en-US" dirty="0" smtClean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②♪</a:t>
            </a:r>
            <a:endParaRPr kumimoji="1" lang="ja-JP" altLang="en-US" dirty="0">
              <a:solidFill>
                <a:srgbClr val="00B0F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435331" y="1248159"/>
            <a:ext cx="1494342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STEP</a:t>
            </a:r>
            <a:r>
              <a:rPr lang="ja-JP" altLang="en-US" dirty="0" smtClean="0">
                <a:solidFill>
                  <a:srgbClr val="00B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③♪</a:t>
            </a:r>
            <a:endParaRPr kumimoji="1" lang="ja-JP" altLang="en-US" dirty="0">
              <a:solidFill>
                <a:srgbClr val="00B05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074504" y="2991201"/>
            <a:ext cx="1379243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rgbClr val="80008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STEP</a:t>
            </a:r>
            <a:r>
              <a:rPr lang="ja-JP" altLang="en-US" dirty="0" smtClean="0">
                <a:solidFill>
                  <a:srgbClr val="80008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④♪</a:t>
            </a:r>
            <a:endParaRPr kumimoji="1" lang="ja-JP" altLang="en-US" dirty="0">
              <a:solidFill>
                <a:srgbClr val="80008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577178" y="3377085"/>
            <a:ext cx="17758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600" dirty="0"/>
              <a:t>福祉人材</a:t>
            </a:r>
            <a:r>
              <a:rPr lang="ja-JP" altLang="ja-JP" sz="1600" dirty="0" smtClean="0"/>
              <a:t>センター</a:t>
            </a:r>
            <a:r>
              <a:rPr lang="en-US" altLang="ja-JP" sz="1600" dirty="0" smtClean="0"/>
              <a:t>   </a:t>
            </a:r>
            <a:r>
              <a:rPr lang="ja-JP" altLang="ja-JP" sz="1600" dirty="0" smtClean="0"/>
              <a:t>を</a:t>
            </a:r>
            <a:r>
              <a:rPr lang="ja-JP" altLang="ja-JP" sz="1600" dirty="0"/>
              <a:t>通して</a:t>
            </a:r>
            <a:r>
              <a:rPr lang="ja-JP" altLang="ja-JP" sz="1600" dirty="0" smtClean="0"/>
              <a:t>調整後</a:t>
            </a:r>
            <a:endParaRPr lang="en-US" altLang="ja-JP" sz="1600" dirty="0"/>
          </a:p>
          <a:p>
            <a:r>
              <a:rPr lang="ja-JP" altLang="en-US" sz="1600" dirty="0" smtClean="0"/>
              <a:t>決定内容を</a:t>
            </a:r>
            <a:r>
              <a:rPr lang="ja-JP" altLang="ja-JP" sz="1600" dirty="0" smtClean="0"/>
              <a:t>申込者</a:t>
            </a:r>
            <a:r>
              <a:rPr lang="ja-JP" altLang="ja-JP" sz="1600" dirty="0"/>
              <a:t>へ連絡します</a:t>
            </a:r>
            <a:r>
              <a:rPr lang="ja-JP" altLang="ja-JP" sz="1600" dirty="0" smtClean="0"/>
              <a:t>。</a:t>
            </a:r>
            <a:endParaRPr lang="ja-JP" altLang="en-US" sz="1600" dirty="0"/>
          </a:p>
        </p:txBody>
      </p:sp>
      <p:pic>
        <p:nvPicPr>
          <p:cNvPr id="14" name="Picture 16" descr="\\Server-win\share\アスクル関連\Askul_Parts_1216\DATA\020_920d_help\bee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704339">
            <a:off x="7023906" y="7805713"/>
            <a:ext cx="609471" cy="691633"/>
          </a:xfrm>
          <a:prstGeom prst="rect">
            <a:avLst/>
          </a:prstGeom>
          <a:noFill/>
        </p:spPr>
      </p:pic>
      <p:pic>
        <p:nvPicPr>
          <p:cNvPr id="43" name="Picture 15" descr="\\Server-win\share\アスクル関連\Askul_Parts_1216\DATA\020_920d_help\bee2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0876950">
            <a:off x="1289228" y="6515445"/>
            <a:ext cx="524433" cy="596476"/>
          </a:xfrm>
          <a:prstGeom prst="rect">
            <a:avLst/>
          </a:prstGeom>
          <a:noFill/>
        </p:spPr>
      </p:pic>
      <p:sp>
        <p:nvSpPr>
          <p:cNvPr id="110" name="テキスト ボックス 109"/>
          <p:cNvSpPr txBox="1"/>
          <p:nvPr/>
        </p:nvSpPr>
        <p:spPr>
          <a:xfrm rot="277241">
            <a:off x="3617442" y="5649176"/>
            <a:ext cx="26046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solidFill>
                  <a:srgbClr val="66330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職場体験を行ったので、不安なく</a:t>
            </a:r>
            <a:endParaRPr lang="en-US" altLang="ja-JP" sz="1300" dirty="0" smtClean="0">
              <a:solidFill>
                <a:srgbClr val="663300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  <a:p>
            <a:r>
              <a:rPr lang="ja-JP" altLang="en-US" sz="1300" dirty="0" smtClean="0">
                <a:solidFill>
                  <a:srgbClr val="66330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　仕事に就くことができました♪</a:t>
            </a:r>
            <a:endParaRPr lang="en-US" altLang="ja-JP" sz="1300" dirty="0">
              <a:solidFill>
                <a:srgbClr val="663300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 rot="21198902">
            <a:off x="230774" y="5444781"/>
            <a:ext cx="31813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solidFill>
                  <a:srgbClr val="66330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将来のことについてアドバイス</a:t>
            </a:r>
            <a:r>
              <a:rPr lang="ja-JP" altLang="en-US" sz="1300" smtClean="0">
                <a:solidFill>
                  <a:srgbClr val="66330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をいただき、</a:t>
            </a:r>
            <a:r>
              <a:rPr lang="ja-JP" altLang="en-US" sz="1300" dirty="0" smtClean="0">
                <a:solidFill>
                  <a:srgbClr val="66330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とても勉強になりました</a:t>
            </a:r>
            <a:r>
              <a:rPr lang="ja-JP" altLang="en-US" sz="1300" dirty="0">
                <a:solidFill>
                  <a:srgbClr val="66330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♪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294580" y="1831410"/>
            <a:ext cx="1775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受入施設で職員の指導のもと実習を行ってください。</a:t>
            </a:r>
            <a:endParaRPr lang="ja-JP" altLang="en-US" sz="1600" dirty="0"/>
          </a:p>
        </p:txBody>
      </p:sp>
      <p:sp>
        <p:nvSpPr>
          <p:cNvPr id="39" name="テキスト ボックス 38"/>
          <p:cNvSpPr txBox="1"/>
          <p:nvPr/>
        </p:nvSpPr>
        <p:spPr>
          <a:xfrm rot="21250234">
            <a:off x="867326" y="4792813"/>
            <a:ext cx="2327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アンケート</a:t>
            </a:r>
            <a:r>
              <a:rPr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より</a:t>
            </a:r>
            <a:endParaRPr kumimoji="1" lang="ja-JP" altLang="en-US" sz="1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5948199" y="5926751"/>
            <a:ext cx="1631852" cy="915649"/>
          </a:xfrm>
          <a:prstGeom prst="wedgeRoundRectCallou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円形吹き出し 12"/>
          <p:cNvSpPr/>
          <p:nvPr/>
        </p:nvSpPr>
        <p:spPr>
          <a:xfrm>
            <a:off x="8930012" y="1800308"/>
            <a:ext cx="1423810" cy="2782792"/>
          </a:xfrm>
          <a:prstGeom prst="wedgeEllipseCallou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 rot="932298">
            <a:off x="5115031" y="5068726"/>
            <a:ext cx="25248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solidFill>
                  <a:srgbClr val="66330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初めてで戸惑いもあったが、</a:t>
            </a:r>
            <a:endParaRPr lang="en-US" altLang="ja-JP" sz="1300" dirty="0" smtClean="0">
              <a:solidFill>
                <a:srgbClr val="663300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  <a:p>
            <a:r>
              <a:rPr lang="ja-JP" altLang="en-US" sz="1300" dirty="0" smtClean="0">
                <a:solidFill>
                  <a:srgbClr val="66330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丁寧に教えていただけました♡</a:t>
            </a:r>
            <a:endParaRPr lang="ja-JP" altLang="en-US" sz="1300" dirty="0">
              <a:solidFill>
                <a:srgbClr val="663300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5341015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412</Words>
  <Application>Microsoft Office PowerPoint</Application>
  <PresentationFormat>ユーザー設定</PresentationFormat>
  <Paragraphs>43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ＤＦＧ平成ゴシック体W9</vt:lpstr>
      <vt:lpstr>HGPSoeiKakugothicUB</vt:lpstr>
      <vt:lpstr>HGPSoeiKakugothicUB</vt:lpstr>
      <vt:lpstr>HGP創英角ﾎﾟｯﾌﾟ体</vt:lpstr>
      <vt:lpstr>HGS創英角ﾎﾟｯﾌﾟ体</vt:lpstr>
      <vt:lpstr>HG丸ｺﾞｼｯｸM-PRO</vt:lpstr>
      <vt:lpstr>ＭＳ Ｐゴシック</vt:lpstr>
      <vt:lpstr>宋体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2016-07-29T00:15:58Z</dcterms:created>
  <dcterms:modified xsi:type="dcterms:W3CDTF">2020-05-27T00:51:18Z</dcterms:modified>
</cp:coreProperties>
</file>