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6" r:id="rId1"/>
  </p:sldMasterIdLst>
  <p:notesMasterIdLst>
    <p:notesMasterId r:id="rId4"/>
  </p:notesMasterIdLst>
  <p:sldIdLst>
    <p:sldId id="263" r:id="rId2"/>
    <p:sldId id="264" r:id="rId3"/>
  </p:sldIdLst>
  <p:sldSz cx="7775575" cy="10907713"/>
  <p:notesSz cx="6735763" cy="9866313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5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FF66"/>
    <a:srgbClr val="FF5BB9"/>
    <a:srgbClr val="FF6699"/>
    <a:srgbClr val="35B597"/>
    <a:srgbClr val="E40081"/>
    <a:srgbClr val="F7C5CD"/>
    <a:srgbClr val="FF7DA8"/>
    <a:srgbClr val="F3A7B4"/>
    <a:srgbClr val="FFFF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1542" y="114"/>
      </p:cViewPr>
      <p:guideLst>
        <p:guide orient="horz" pos="3435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18830" cy="495029"/>
          </a:xfrm>
          <a:prstGeom prst="rect">
            <a:avLst/>
          </a:prstGeom>
        </p:spPr>
        <p:txBody>
          <a:bodyPr vert="horz" lIns="90782" tIns="45391" rIns="90782" bIns="45391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6" y="0"/>
            <a:ext cx="2918830" cy="495029"/>
          </a:xfrm>
          <a:prstGeom prst="rect">
            <a:avLst/>
          </a:prstGeom>
        </p:spPr>
        <p:txBody>
          <a:bodyPr vert="horz" lIns="90782" tIns="45391" rIns="90782" bIns="45391" rtlCol="0"/>
          <a:lstStyle>
            <a:lvl1pPr algn="r">
              <a:defRPr sz="1100"/>
            </a:lvl1pPr>
          </a:lstStyle>
          <a:p>
            <a:fld id="{70F99883-74AE-4A2C-81B7-5B86A08198C0}" type="datetimeFigureOut">
              <a:rPr kumimoji="1" lang="ja-JP" altLang="en-US" smtClean="0"/>
              <a:t>2020/5/27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81225" y="1231900"/>
            <a:ext cx="2373313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82" tIns="45391" rIns="90782" bIns="4539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4"/>
            <a:ext cx="5388610" cy="3884860"/>
          </a:xfrm>
          <a:prstGeom prst="rect">
            <a:avLst/>
          </a:prstGeom>
        </p:spPr>
        <p:txBody>
          <a:bodyPr vert="horz" lIns="90782" tIns="45391" rIns="90782" bIns="45391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371288"/>
            <a:ext cx="2918830" cy="495028"/>
          </a:xfrm>
          <a:prstGeom prst="rect">
            <a:avLst/>
          </a:prstGeom>
        </p:spPr>
        <p:txBody>
          <a:bodyPr vert="horz" lIns="90782" tIns="45391" rIns="90782" bIns="45391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6" y="9371288"/>
            <a:ext cx="2918830" cy="495028"/>
          </a:xfrm>
          <a:prstGeom prst="rect">
            <a:avLst/>
          </a:prstGeom>
        </p:spPr>
        <p:txBody>
          <a:bodyPr vert="horz" lIns="90782" tIns="45391" rIns="90782" bIns="45391" rtlCol="0" anchor="b"/>
          <a:lstStyle>
            <a:lvl1pPr algn="r">
              <a:defRPr sz="1100"/>
            </a:lvl1pPr>
          </a:lstStyle>
          <a:p>
            <a:fld id="{ACD93CC5-A9B8-46A1-B8C3-70AA73E05D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  <a:prstGeom prst="rect">
            <a:avLst/>
          </a:prstGeom>
        </p:spPr>
        <p:txBody>
          <a:bodyPr anchor="b"/>
          <a:lstStyle>
            <a:lvl1pPr algn="ctr">
              <a:defRPr sz="5102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41"/>
            </a:lvl1pPr>
            <a:lvl2pPr marL="388757" indent="0" algn="ctr">
              <a:buNone/>
              <a:defRPr sz="1701"/>
            </a:lvl2pPr>
            <a:lvl3pPr marL="777514" indent="0" algn="ctr">
              <a:buNone/>
              <a:defRPr sz="1531"/>
            </a:lvl3pPr>
            <a:lvl4pPr marL="1166271" indent="0" algn="ctr">
              <a:buNone/>
              <a:defRPr sz="1360"/>
            </a:lvl4pPr>
            <a:lvl5pPr marL="1555029" indent="0" algn="ctr">
              <a:buNone/>
              <a:defRPr sz="1360"/>
            </a:lvl5pPr>
            <a:lvl6pPr marL="1943786" indent="0" algn="ctr">
              <a:buNone/>
              <a:defRPr sz="1360"/>
            </a:lvl6pPr>
            <a:lvl7pPr marL="2332543" indent="0" algn="ctr">
              <a:buNone/>
              <a:defRPr sz="1360"/>
            </a:lvl7pPr>
            <a:lvl8pPr marL="2721300" indent="0" algn="ctr">
              <a:buNone/>
              <a:defRPr sz="1360"/>
            </a:lvl8pPr>
            <a:lvl9pPr marL="3110057" indent="0" algn="ctr">
              <a:buNone/>
              <a:defRPr sz="136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A3B7E-DD21-4048-88F3-59665D8E8CD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5/27/2020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903F17-9641-4B84-A974-7D55D06F189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892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94DBB-917B-4186-A703-7409F7CF8E5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5/27/2020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B72EE-4B45-425F-B500-026DA88CB77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652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5"/>
            <a:ext cx="1676608" cy="924378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5"/>
            <a:ext cx="4932630" cy="924378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D20DD-EE55-4DDE-BB8B-8D151B9371C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5/27/2020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0586A-009D-4946-86B1-6BEB0D580BF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80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2877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7DE13-46BE-4B37-9FBB-8FA2A87D722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5/27/2020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FC707-0A99-4B85-9C38-B64E72987C1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207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  <a:prstGeom prst="rect">
            <a:avLst/>
          </a:prstGeom>
        </p:spPr>
        <p:txBody>
          <a:bodyPr anchor="b"/>
          <a:lstStyle>
            <a:lvl1pPr>
              <a:defRPr sz="5102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757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4D596-71CB-401C-BE2A-FF96587D8E9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5/27/2020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CCBC2-8C21-4C9A-A2A0-C4F7CFD13B6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403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FDC24-657B-46BD-9F76-F6EB56EE60B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5/27/2020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8B99DA-1B7B-4D03-B44C-EA0B6BFD2A8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169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4" y="2673905"/>
            <a:ext cx="32894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4" y="3984345"/>
            <a:ext cx="32894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5" y="2673905"/>
            <a:ext cx="33056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5" y="3984345"/>
            <a:ext cx="33056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244564-11C5-49CA-A6C6-0EFA5B9EEF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5/27/2020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FB411-F8C4-4E71-AA2F-EFB8BA58573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28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3C5F0A-E814-4F5B-8509-4826EF6EAFA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5/27/2020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3135D-753B-4641-9B40-F5C756AB03B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906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9F838-D727-4C3D-981F-C91357BA972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5/27/2020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7CFDE-7B0F-4037-894D-A6CABA6358C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309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/>
          <a:lstStyle>
            <a:lvl1pPr>
              <a:defRPr sz="2721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78700-CC02-43A7-8D67-617F0C9B34C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5/27/2020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CBD56-090A-4AA6-BB18-0A87B6BE424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046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721"/>
            </a:lvl1pPr>
            <a:lvl2pPr marL="388757" indent="0">
              <a:buNone/>
              <a:defRPr sz="2381"/>
            </a:lvl2pPr>
            <a:lvl3pPr marL="777514" indent="0">
              <a:buNone/>
              <a:defRPr sz="2041"/>
            </a:lvl3pPr>
            <a:lvl4pPr marL="1166271" indent="0">
              <a:buNone/>
              <a:defRPr sz="1701"/>
            </a:lvl4pPr>
            <a:lvl5pPr marL="1555029" indent="0">
              <a:buNone/>
              <a:defRPr sz="1701"/>
            </a:lvl5pPr>
            <a:lvl6pPr marL="1943786" indent="0">
              <a:buNone/>
              <a:defRPr sz="1701"/>
            </a:lvl6pPr>
            <a:lvl7pPr marL="2332543" indent="0">
              <a:buNone/>
              <a:defRPr sz="1701"/>
            </a:lvl7pPr>
            <a:lvl8pPr marL="2721300" indent="0">
              <a:buNone/>
              <a:defRPr sz="1701"/>
            </a:lvl8pPr>
            <a:lvl9pPr marL="3110057" indent="0">
              <a:buNone/>
              <a:defRPr sz="1701"/>
            </a:lvl9pPr>
          </a:lstStyle>
          <a:p>
            <a:pPr lvl="0"/>
            <a:r>
              <a:rPr lang="ja-JP" altLang="en-US" noProof="0" smtClean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F08AA-2110-42CD-8773-E3A4EF59A3C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5/27/2020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9A334-02AD-4810-8742-6DB93C5EA25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634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746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txStyles>
    <p:titleStyle>
      <a:lvl1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2pPr>
      <a:lvl3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3pPr>
      <a:lvl4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4pPr>
      <a:lvl5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5pPr>
      <a:lvl6pPr marL="4572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6pPr>
      <a:lvl7pPr marL="9144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7pPr>
      <a:lvl8pPr marL="13716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8pPr>
      <a:lvl9pPr marL="18288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9pPr>
    </p:titleStyle>
    <p:bodyStyle>
      <a:lvl1pPr marL="193675" indent="-193675" algn="l" defTabSz="776288" rtl="0" fontAlgn="base">
        <a:lnSpc>
          <a:spcPct val="90000"/>
        </a:lnSpc>
        <a:spcBef>
          <a:spcPts val="850"/>
        </a:spcBef>
        <a:spcAft>
          <a:spcPct val="0"/>
        </a:spcAft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2613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48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4783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10" Type="http://schemas.openxmlformats.org/officeDocument/2006/relationships/image" Target="../media/image9.png"/><Relationship Id="rId4" Type="http://schemas.openxmlformats.org/officeDocument/2006/relationships/image" Target="../media/image3.emf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6.emf"/><Relationship Id="rId7" Type="http://schemas.openxmlformats.org/officeDocument/2006/relationships/image" Target="../media/image14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65" t="30438" r="11117" b="29852"/>
          <a:stretch/>
        </p:blipFill>
        <p:spPr bwMode="auto">
          <a:xfrm>
            <a:off x="-304799" y="-435701"/>
            <a:ext cx="8639033" cy="5190670"/>
          </a:xfrm>
          <a:prstGeom prst="rect">
            <a:avLst/>
          </a:prstGeom>
          <a:solidFill>
            <a:schemeClr val="bg1"/>
          </a:solidFill>
          <a:ln>
            <a:gradFill>
              <a:gsLst>
                <a:gs pos="0">
                  <a:schemeClr val="accent2">
                    <a:lumMod val="60000"/>
                    <a:lumOff val="40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  <a:effectLst/>
          <a:ex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095" y="4327744"/>
            <a:ext cx="7789365" cy="658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" name="Picture 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439" y="10040194"/>
            <a:ext cx="6722554" cy="3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771" y="6495151"/>
            <a:ext cx="7020000" cy="3151679"/>
          </a:xfrm>
          <a:prstGeom prst="rect">
            <a:avLst/>
          </a:prstGeom>
          <a:noFill/>
          <a:ln w="38100">
            <a:solidFill>
              <a:schemeClr val="accent5">
                <a:lumMod val="60000"/>
                <a:lumOff val="40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403" y="4979437"/>
            <a:ext cx="1409186" cy="14091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TextBox 19"/>
          <p:cNvSpPr txBox="1"/>
          <p:nvPr/>
        </p:nvSpPr>
        <p:spPr>
          <a:xfrm>
            <a:off x="1804267" y="4818111"/>
            <a:ext cx="1386918" cy="3759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843" dirty="0" smtClean="0">
                <a:solidFill>
                  <a:srgbClr val="231815"/>
                </a:solidFill>
                <a:latin typeface="HGPSoeiKakugothicUB" pitchFamily="34" charset="-128"/>
                <a:ea typeface="HGPSoeiKakugothicUB" pitchFamily="34" charset="-128"/>
              </a:rPr>
              <a:t>[</a:t>
            </a:r>
            <a:r>
              <a:rPr lang="ja-JP" altLang="en-US" sz="1843" dirty="0" smtClean="0">
                <a:solidFill>
                  <a:srgbClr val="231815"/>
                </a:solidFill>
                <a:latin typeface="HGPSoeiKakugothicUB" pitchFamily="34" charset="-128"/>
                <a:ea typeface="HGPSoeiKakugothicUB" pitchFamily="34" charset="-128"/>
              </a:rPr>
              <a:t>実施</a:t>
            </a:r>
            <a:r>
              <a:rPr lang="ja-JP" altLang="en-US" sz="1843" dirty="0">
                <a:solidFill>
                  <a:srgbClr val="231815"/>
                </a:solidFill>
                <a:latin typeface="HGPSoeiKakugothicUB" pitchFamily="34" charset="-128"/>
                <a:ea typeface="HGPSoeiKakugothicUB" pitchFamily="34" charset="-128"/>
              </a:rPr>
              <a:t>期間</a:t>
            </a:r>
            <a:r>
              <a:rPr lang="en-US" altLang="zh-CN" sz="1843" dirty="0" smtClean="0">
                <a:solidFill>
                  <a:srgbClr val="231815"/>
                </a:solidFill>
                <a:latin typeface="HGPSoeiKakugothicUB" pitchFamily="34" charset="-128"/>
                <a:ea typeface="HGPSoeiKakugothicUB" pitchFamily="34" charset="-128"/>
              </a:rPr>
              <a:t>]</a:t>
            </a:r>
            <a:endParaRPr lang="zh-CN" altLang="en-US" sz="1843" dirty="0">
              <a:solidFill>
                <a:srgbClr val="231815"/>
              </a:solidFill>
              <a:latin typeface="HGPSoeiKakugothicUB" pitchFamily="34" charset="-128"/>
              <a:ea typeface="HGPSoeiKakugothicUB" pitchFamily="34" charset="-128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852020" y="5175826"/>
            <a:ext cx="552397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solidFill>
                  <a:srgbClr val="35B597"/>
                </a:solidFill>
                <a:latin typeface="HGPSoeiKakugothicUB" pitchFamily="34" charset="-128"/>
                <a:ea typeface="HGPSoeiKakugothicUB" pitchFamily="34" charset="-128"/>
              </a:rPr>
              <a:t>令和２年６月１日</a:t>
            </a:r>
            <a:endParaRPr lang="en-US" altLang="ja-JP" sz="3200" dirty="0" smtClean="0">
              <a:solidFill>
                <a:srgbClr val="35B597"/>
              </a:solidFill>
              <a:latin typeface="HGPSoeiKakugothicUB" pitchFamily="34" charset="-128"/>
              <a:ea typeface="HGPSoeiKakugothicUB" pitchFamily="34" charset="-128"/>
            </a:endParaRPr>
          </a:p>
          <a:p>
            <a:r>
              <a:rPr lang="ja-JP" altLang="en-US" sz="3200" dirty="0">
                <a:solidFill>
                  <a:srgbClr val="35B597"/>
                </a:solidFill>
                <a:latin typeface="HGPSoeiKakugothicUB" pitchFamily="34" charset="-128"/>
                <a:ea typeface="HGPSoeiKakugothicUB" pitchFamily="34" charset="-128"/>
              </a:rPr>
              <a:t>　</a:t>
            </a:r>
            <a:r>
              <a:rPr lang="ja-JP" altLang="en-US" sz="3200" dirty="0" smtClean="0">
                <a:solidFill>
                  <a:srgbClr val="35B597"/>
                </a:solidFill>
                <a:latin typeface="HGPSoeiKakugothicUB" pitchFamily="34" charset="-128"/>
                <a:ea typeface="HGPSoeiKakugothicUB" pitchFamily="34" charset="-128"/>
              </a:rPr>
              <a:t>　　　</a:t>
            </a:r>
            <a:r>
              <a:rPr lang="ja-JP" altLang="en-US" sz="3200" dirty="0" smtClean="0">
                <a:solidFill>
                  <a:srgbClr val="EC6D81"/>
                </a:solidFill>
                <a:latin typeface="+mj-ea"/>
                <a:ea typeface="+mj-ea"/>
              </a:rPr>
              <a:t>▶</a:t>
            </a:r>
            <a:r>
              <a:rPr lang="ja-JP" altLang="en-US" sz="3200" dirty="0">
                <a:solidFill>
                  <a:srgbClr val="EC6D81"/>
                </a:solidFill>
                <a:latin typeface="+mj-ea"/>
                <a:ea typeface="+mj-ea"/>
              </a:rPr>
              <a:t>▶</a:t>
            </a:r>
            <a:r>
              <a:rPr lang="ja-JP" altLang="en-US" sz="3200" dirty="0" smtClean="0">
                <a:solidFill>
                  <a:srgbClr val="EC6D81"/>
                </a:solidFill>
                <a:latin typeface="+mj-ea"/>
                <a:ea typeface="+mj-ea"/>
              </a:rPr>
              <a:t>▶</a:t>
            </a:r>
            <a:r>
              <a:rPr lang="ja-JP" altLang="en-US" sz="3200" dirty="0" smtClean="0">
                <a:solidFill>
                  <a:srgbClr val="35B597"/>
                </a:solidFill>
                <a:latin typeface="HGPSoeiKakugothicUB" pitchFamily="34" charset="-128"/>
                <a:ea typeface="HGPSoeiKakugothicUB" pitchFamily="34" charset="-128"/>
              </a:rPr>
              <a:t>令和３年２月２６日</a:t>
            </a:r>
            <a:endParaRPr lang="zh-CN" altLang="en-US" sz="3200" dirty="0">
              <a:solidFill>
                <a:srgbClr val="231815"/>
              </a:solidFill>
              <a:latin typeface="HGPSoeiKakugothicUB" pitchFamily="34" charset="-128"/>
              <a:ea typeface="HGPSoeiKakugothicUB" pitchFamily="34" charset="-128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036451" y="9765930"/>
            <a:ext cx="3956531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400" dirty="0" smtClean="0">
                <a:solidFill>
                  <a:srgbClr val="EC6D81"/>
                </a:solidFill>
              </a:rPr>
              <a:t>社会福祉法人　宮崎県社会福祉協議会</a:t>
            </a:r>
            <a:endParaRPr lang="en-US" altLang="ja-JP" sz="1400" dirty="0" smtClean="0">
              <a:solidFill>
                <a:srgbClr val="EC6D81"/>
              </a:solidFill>
            </a:endParaRPr>
          </a:p>
          <a:p>
            <a:pPr algn="ctr"/>
            <a:r>
              <a:rPr lang="ja-JP" altLang="en-US" sz="2800" dirty="0" smtClean="0">
                <a:solidFill>
                  <a:srgbClr val="EC6D81"/>
                </a:solidFill>
              </a:rPr>
              <a:t>宮崎県福祉人材センター</a:t>
            </a:r>
            <a:endParaRPr lang="zh-CN" altLang="en-US" sz="2800" dirty="0">
              <a:solidFill>
                <a:srgbClr val="EC6D8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7406" y="5162969"/>
            <a:ext cx="1313180" cy="11827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3000"/>
              </a:lnSpc>
            </a:pPr>
            <a:endParaRPr lang="zh-TW" altLang="en-US" sz="4400" dirty="0">
              <a:solidFill>
                <a:schemeClr val="bg1"/>
              </a:solidFill>
              <a:latin typeface="HGPSoeiKakugothicUB" pitchFamily="34" charset="-128"/>
              <a:ea typeface="HGPSoeiKakugothicUB" pitchFamily="34" charset="-128"/>
            </a:endParaRPr>
          </a:p>
          <a:p>
            <a:pPr algn="ctr">
              <a:lnSpc>
                <a:spcPts val="3000"/>
              </a:lnSpc>
            </a:pPr>
            <a:r>
              <a:rPr lang="ja-JP" altLang="en-US" sz="4400" dirty="0">
                <a:solidFill>
                  <a:schemeClr val="bg1"/>
                </a:solidFill>
                <a:latin typeface="HGPSoeiKakugothicUB" pitchFamily="34" charset="-128"/>
                <a:ea typeface="HGPSoeiKakugothicUB" pitchFamily="34" charset="-128"/>
              </a:rPr>
              <a:t>無料</a:t>
            </a:r>
            <a:endParaRPr lang="zh-TW" altLang="en-US" sz="4400" dirty="0">
              <a:solidFill>
                <a:schemeClr val="bg1"/>
              </a:solidFill>
              <a:latin typeface="HGPSoeiKakugothicUB" pitchFamily="34" charset="-128"/>
              <a:ea typeface="HGPSoeiKakugothicUB" pitchFamily="34" charset="-128"/>
            </a:endParaRPr>
          </a:p>
          <a:p>
            <a:pPr algn="ctr">
              <a:lnSpc>
                <a:spcPts val="3000"/>
              </a:lnSpc>
            </a:pPr>
            <a:endParaRPr lang="zh-CN" altLang="en-US" sz="1500" dirty="0">
              <a:solidFill>
                <a:schemeClr val="bg1"/>
              </a:solidFill>
              <a:latin typeface="HGPSoeiKakugothicUB" pitchFamily="34" charset="-128"/>
              <a:ea typeface="HGPSoeiKakugothicUB" pitchFamily="34" charset="-128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24245" y="7264808"/>
            <a:ext cx="6615751" cy="16953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500"/>
              </a:lnSpc>
            </a:pPr>
            <a:r>
              <a:rPr lang="ja-JP" altLang="en-US" sz="1346" dirty="0">
                <a:solidFill>
                  <a:srgbClr val="EC6D81"/>
                </a:solidFill>
              </a:rPr>
              <a:t>●体験施設　　  </a:t>
            </a:r>
            <a:r>
              <a:rPr lang="ja-JP" altLang="en-US" sz="1346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県内の社会福祉施設等（１人あたり３施設まで</a:t>
            </a:r>
            <a:r>
              <a:rPr lang="ja-JP" altLang="en-US" sz="1346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endParaRPr lang="en-US" altLang="ja-JP" sz="1346" dirty="0" smtClean="0">
              <a:solidFill>
                <a:srgbClr val="EC6D81"/>
              </a:solidFill>
            </a:endParaRPr>
          </a:p>
          <a:p>
            <a:pPr>
              <a:lnSpc>
                <a:spcPts val="2500"/>
              </a:lnSpc>
            </a:pPr>
            <a:r>
              <a:rPr lang="ja-JP" altLang="en-US" sz="1346" dirty="0" smtClean="0">
                <a:solidFill>
                  <a:srgbClr val="EC6D81"/>
                </a:solidFill>
              </a:rPr>
              <a:t>●体験期間　　 </a:t>
            </a:r>
            <a:r>
              <a:rPr lang="ja-JP" altLang="en-US" sz="1346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１施設３日間まで</a:t>
            </a:r>
            <a:r>
              <a:rPr lang="ja-JP" altLang="en-US" sz="1346" dirty="0" smtClean="0">
                <a:solidFill>
                  <a:srgbClr val="EC6D81"/>
                </a:solidFill>
              </a:rPr>
              <a:t>　</a:t>
            </a:r>
            <a:endParaRPr lang="ja-JP" altLang="en-US" sz="1346" dirty="0" smtClean="0">
              <a:solidFill>
                <a:srgbClr val="231815"/>
              </a:solidFill>
            </a:endParaRPr>
          </a:p>
          <a:p>
            <a:pPr>
              <a:lnSpc>
                <a:spcPts val="2500"/>
              </a:lnSpc>
            </a:pPr>
            <a:r>
              <a:rPr lang="ja-JP" altLang="en-US" sz="1346" dirty="0" smtClean="0">
                <a:solidFill>
                  <a:srgbClr val="EC6D81"/>
                </a:solidFill>
              </a:rPr>
              <a:t>●体験時間　　 </a:t>
            </a:r>
            <a:r>
              <a:rPr lang="ja-JP" altLang="en-US" sz="1346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１日あたり８時間以内</a:t>
            </a:r>
          </a:p>
          <a:p>
            <a:pPr>
              <a:lnSpc>
                <a:spcPts val="2500"/>
              </a:lnSpc>
            </a:pPr>
            <a:r>
              <a:rPr lang="ja-JP" altLang="en-US" sz="1346" dirty="0" smtClean="0">
                <a:solidFill>
                  <a:srgbClr val="EC6D81"/>
                </a:solidFill>
              </a:rPr>
              <a:t>●参加対象者　</a:t>
            </a:r>
            <a:r>
              <a:rPr lang="ja-JP" altLang="en-US" sz="1346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福祉・介護の仕事に関心を有する方。ただし、高校生以上とする。</a:t>
            </a:r>
            <a:endParaRPr lang="en-US" altLang="ja-JP" sz="1346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2500"/>
              </a:lnSpc>
            </a:pPr>
            <a:r>
              <a:rPr lang="ja-JP" altLang="en-US" sz="1346" dirty="0" smtClean="0">
                <a:solidFill>
                  <a:srgbClr val="EC6D81"/>
                </a:solidFill>
              </a:rPr>
              <a:t>●参加費　　　　</a:t>
            </a:r>
            <a:r>
              <a:rPr lang="ja-JP" altLang="en-US" sz="1346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無料</a:t>
            </a:r>
            <a:endParaRPr lang="en-US" altLang="ja-JP" sz="1346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541" y="4221216"/>
            <a:ext cx="7840995" cy="43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5" name="TextBox 1"/>
          <p:cNvSpPr txBox="1"/>
          <p:nvPr/>
        </p:nvSpPr>
        <p:spPr>
          <a:xfrm>
            <a:off x="990094" y="2993073"/>
            <a:ext cx="5684054" cy="192013"/>
          </a:xfrm>
          <a:prstGeom prst="rect">
            <a:avLst/>
          </a:prstGeom>
          <a:noFill/>
        </p:spPr>
        <p:txBody>
          <a:bodyPr wrap="square" rtlCol="0">
            <a:prstTxWarp prst="textArchUp">
              <a:avLst>
                <a:gd name="adj" fmla="val 8248687"/>
              </a:avLst>
            </a:prstTxWarp>
            <a:spAutoFit/>
          </a:bodyPr>
          <a:lstStyle/>
          <a:p>
            <a:pPr algn="ctr"/>
            <a:r>
              <a:rPr lang="ja-JP" altLang="en-US" sz="7200" b="1" dirty="0" smtClean="0">
                <a:ln w="12700">
                  <a:solidFill>
                    <a:srgbClr val="C00000"/>
                  </a:solidFill>
                  <a:prstDash val="solid"/>
                </a:ln>
                <a:pattFill prst="pct80">
                  <a:fgClr>
                    <a:srgbClr val="EC6D81"/>
                  </a:fgClr>
                  <a:bgClr>
                    <a:schemeClr val="accent4">
                      <a:lumMod val="40000"/>
                      <a:lumOff val="60000"/>
                    </a:schemeClr>
                  </a:bgClr>
                </a:pattFill>
                <a:effectLst>
                  <a:outerShdw dist="38100" dir="2640000" algn="bl" rotWithShape="0">
                    <a:schemeClr val="accent6">
                      <a:lumMod val="60000"/>
                      <a:lumOff val="40000"/>
                    </a:scheme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　　   　の</a:t>
            </a:r>
            <a:r>
              <a:rPr lang="ja-JP" altLang="en-US" sz="7200" b="1" dirty="0" smtClean="0">
                <a:ln w="22225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pattFill prst="pct80">
                  <a:fgClr>
                    <a:srgbClr val="92D050"/>
                  </a:fgClr>
                  <a:bgClr>
                    <a:srgbClr val="FFFF00"/>
                  </a:bgClr>
                </a:pattFill>
                <a:effectLst>
                  <a:outerShdw dist="38100" dir="2640000" algn="bl" rotWithShape="0">
                    <a:srgbClr val="002060"/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職場</a:t>
            </a:r>
            <a:endParaRPr lang="en-US" altLang="ja-JP" sz="7200" b="1" dirty="0" smtClean="0">
              <a:ln w="22225">
                <a:solidFill>
                  <a:schemeClr val="accent6">
                    <a:lumMod val="75000"/>
                  </a:schemeClr>
                </a:solidFill>
                <a:prstDash val="solid"/>
              </a:ln>
              <a:pattFill prst="pct80">
                <a:fgClr>
                  <a:srgbClr val="92D050"/>
                </a:fgClr>
                <a:bgClr>
                  <a:srgbClr val="FFFF00"/>
                </a:bgClr>
              </a:pattFill>
              <a:effectLst>
                <a:outerShdw dist="38100" dir="2640000" algn="bl" rotWithShape="0">
                  <a:srgbClr val="002060"/>
                </a:outerShdw>
              </a:effectLst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ja-JP" altLang="en-US" sz="7200" b="1" dirty="0" smtClean="0">
                <a:ln w="12700">
                  <a:solidFill>
                    <a:srgbClr val="002060"/>
                  </a:solidFill>
                  <a:prstDash val="solid"/>
                </a:ln>
                <a:pattFill prst="pct90">
                  <a:fgClr>
                    <a:schemeClr val="accent5">
                      <a:lumMod val="75000"/>
                    </a:schemeClr>
                  </a:fgClr>
                  <a:bgClr>
                    <a:schemeClr val="accent4">
                      <a:lumMod val="40000"/>
                      <a:lumOff val="60000"/>
                    </a:schemeClr>
                  </a:bgClr>
                </a:pattFill>
                <a:effectLst>
                  <a:outerShdw dist="38100" dir="2640000" algn="bl" rotWithShape="0">
                    <a:schemeClr val="accent6">
                      <a:lumMod val="60000"/>
                      <a:lumOff val="40000"/>
                    </a:scheme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体験学習</a:t>
            </a:r>
            <a:endParaRPr lang="zh-CN" altLang="en-US" sz="7200" b="1" dirty="0">
              <a:ln w="12700">
                <a:solidFill>
                  <a:srgbClr val="002060"/>
                </a:solidFill>
                <a:prstDash val="solid"/>
              </a:ln>
              <a:pattFill prst="pct90">
                <a:fgClr>
                  <a:schemeClr val="accent5">
                    <a:lumMod val="75000"/>
                  </a:schemeClr>
                </a:fgClr>
                <a:bgClr>
                  <a:schemeClr val="accent4">
                    <a:lumMod val="40000"/>
                    <a:lumOff val="60000"/>
                  </a:schemeClr>
                </a:bgClr>
              </a:pattFill>
              <a:effectLst>
                <a:outerShdw dist="38100" dir="2640000" algn="bl" rotWithShape="0">
                  <a:schemeClr val="accent6">
                    <a:lumMod val="60000"/>
                    <a:lumOff val="40000"/>
                  </a:schemeClr>
                </a:outerShdw>
              </a:effectLst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82461" y="9031484"/>
            <a:ext cx="4660250" cy="5796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"/>
              </a:lnSpc>
            </a:pPr>
            <a:r>
              <a:rPr lang="en-US" altLang="ja-JP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交通費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・昼食代金・健康診断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必要な場合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は自己負担となります</a:t>
            </a: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lang="en-US" altLang="ja-JP" sz="11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000"/>
              </a:lnSpc>
            </a:pP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なお、賃金などは支給されません。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800"/>
              </a:lnSpc>
            </a:pPr>
            <a:r>
              <a:rPr lang="en-US" altLang="ja-JP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体験終了後の雇用を前提とするものではありません。</a:t>
            </a:r>
            <a:endParaRPr lang="zh-CN" altLang="en-US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325278" y="6607882"/>
            <a:ext cx="7095970" cy="669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lang="ja-JP" altLang="en-US" sz="11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この福祉の職場体験学習は、福祉・介護の仕事に関心のある方や、これから働いてみたいと考えている方、</a:t>
            </a:r>
            <a:endParaRPr lang="en-US" altLang="ja-JP" sz="115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1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社会福祉施設等での就労経験があり再就労の意欲のある方などに、福祉・介護の職場で体験学習する機会</a:t>
            </a:r>
            <a:endParaRPr lang="en-US" altLang="ja-JP" sz="115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150" dirty="0" err="1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を提</a:t>
            </a:r>
            <a:r>
              <a:rPr lang="ja-JP" altLang="en-US" sz="11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供し、実際の職場の雰囲気やサービス内容を知ってもらい、福祉への理解を深めていただくものです。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67674" y="4232929"/>
            <a:ext cx="6494085" cy="4085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55" dirty="0" smtClean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福祉の仕事への第一歩　まずは参加してみませんか</a:t>
            </a:r>
            <a:r>
              <a:rPr lang="ja-JP" altLang="en-US" sz="2055" dirty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？</a:t>
            </a:r>
            <a:endParaRPr lang="zh-CN" altLang="en-US" sz="2055" dirty="0">
              <a:solidFill>
                <a:schemeClr val="bg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27672">
            <a:off x="398154" y="1485295"/>
            <a:ext cx="1440000" cy="1433765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674891">
            <a:off x="1725442" y="1018906"/>
            <a:ext cx="1440000" cy="1433767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0974" y="853282"/>
            <a:ext cx="1440000" cy="1433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3586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円形吹き出し 6"/>
          <p:cNvSpPr/>
          <p:nvPr/>
        </p:nvSpPr>
        <p:spPr>
          <a:xfrm rot="1654198">
            <a:off x="-2335237" y="5139769"/>
            <a:ext cx="1800665" cy="1132955"/>
          </a:xfrm>
          <a:prstGeom prst="wedgeEllipseCallout">
            <a:avLst>
              <a:gd name="adj1" fmla="val 7291"/>
              <a:gd name="adj2" fmla="val -16968"/>
            </a:avLst>
          </a:prstGeom>
        </p:spPr>
        <p:txBody>
          <a:bodyPr wrap="square" lIns="0" tIns="0" rIns="0" bIns="0" rtlCol="0" anchor="ctr">
            <a:spAutoFit/>
          </a:bodyPr>
          <a:lstStyle/>
          <a:p>
            <a:pPr algn="ctr"/>
            <a:endParaRPr kumimoji="1" lang="ja-JP" altLang="en-US" sz="3200" b="1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6" name="円形吹き出し 5"/>
          <p:cNvSpPr/>
          <p:nvPr/>
        </p:nvSpPr>
        <p:spPr>
          <a:xfrm>
            <a:off x="8117058" y="5900297"/>
            <a:ext cx="1625909" cy="692468"/>
          </a:xfrm>
          <a:prstGeom prst="wedgeEllipseCallout">
            <a:avLst/>
          </a:prstGeom>
        </p:spPr>
        <p:txBody>
          <a:bodyPr wrap="square" lIns="0" tIns="0" rIns="0" bIns="0" rtlCol="0" anchor="ctr">
            <a:spAutoFit/>
          </a:bodyPr>
          <a:lstStyle/>
          <a:p>
            <a:pPr algn="ctr"/>
            <a:endParaRPr kumimoji="1" lang="ja-JP" altLang="en-US" sz="3200" b="1" dirty="0" smtClean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pic>
        <p:nvPicPr>
          <p:cNvPr id="26" name="図 2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327" y="5575232"/>
            <a:ext cx="3810000" cy="3810000"/>
          </a:xfrm>
          <a:prstGeom prst="rect">
            <a:avLst/>
          </a:prstGeom>
        </p:spPr>
      </p:pic>
      <p:pic>
        <p:nvPicPr>
          <p:cNvPr id="27" name="図 2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906920" y="6246531"/>
            <a:ext cx="3810000" cy="3810000"/>
          </a:xfrm>
          <a:prstGeom prst="rect">
            <a:avLst/>
          </a:prstGeom>
        </p:spPr>
      </p:pic>
      <p:pic>
        <p:nvPicPr>
          <p:cNvPr id="34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3218" y="8893896"/>
            <a:ext cx="8370276" cy="20872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4" descr="\\Server-win\share\アスクル関連\Askul_Parts_1216\DATA\020_920d_help\1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8579" y="1248159"/>
            <a:ext cx="2685730" cy="2324540"/>
          </a:xfrm>
          <a:prstGeom prst="rect">
            <a:avLst/>
          </a:prstGeom>
          <a:noFill/>
        </p:spPr>
      </p:pic>
      <p:pic>
        <p:nvPicPr>
          <p:cNvPr id="5" name="Picture 7" descr="\\Server-win\share\アスクル関連\Askul_Parts_1216\DATA\020_920d_help\4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11582" y="2662407"/>
            <a:ext cx="2588596" cy="2241949"/>
          </a:xfrm>
          <a:prstGeom prst="rect">
            <a:avLst/>
          </a:prstGeom>
          <a:noFill/>
        </p:spPr>
      </p:pic>
      <p:pic>
        <p:nvPicPr>
          <p:cNvPr id="9" name="Picture 11" descr="\\Server-win\share\アスクル関連\Askul_Parts_1216\DATA\020_920d_help\8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805410" y="1059961"/>
            <a:ext cx="2702564" cy="2356517"/>
          </a:xfrm>
          <a:prstGeom prst="rect">
            <a:avLst/>
          </a:prstGeom>
          <a:noFill/>
        </p:spPr>
      </p:pic>
      <p:pic>
        <p:nvPicPr>
          <p:cNvPr id="10" name="Picture 12" descr="\\Server-win\share\アスクル関連\Askul_Parts_1216\DATA\020_920d_help\9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671958" y="2861727"/>
            <a:ext cx="2025402" cy="1752475"/>
          </a:xfrm>
          <a:prstGeom prst="rect">
            <a:avLst/>
          </a:prstGeom>
          <a:noFill/>
        </p:spPr>
      </p:pic>
      <p:sp>
        <p:nvSpPr>
          <p:cNvPr id="77" name="テキスト ボックス 76"/>
          <p:cNvSpPr txBox="1"/>
          <p:nvPr/>
        </p:nvSpPr>
        <p:spPr>
          <a:xfrm>
            <a:off x="1116796" y="219823"/>
            <a:ext cx="601960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400" spc="300" dirty="0" smtClean="0">
                <a:solidFill>
                  <a:srgbClr val="6633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体験学習４</a:t>
            </a:r>
            <a:r>
              <a:rPr lang="en-US" altLang="ja-JP" sz="4400" spc="300" dirty="0" smtClean="0">
                <a:solidFill>
                  <a:srgbClr val="6633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STEP</a:t>
            </a:r>
            <a:r>
              <a:rPr lang="ja-JP" altLang="en-US" sz="3200" spc="300" dirty="0" smtClean="0">
                <a:solidFill>
                  <a:srgbClr val="6633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♪</a:t>
            </a:r>
            <a:endParaRPr kumimoji="1" lang="ja-JP" altLang="en-US" sz="3200" spc="300" dirty="0">
              <a:solidFill>
                <a:srgbClr val="66330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6079266" y="3382214"/>
            <a:ext cx="129415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1600" dirty="0"/>
              <a:t>体験</a:t>
            </a:r>
            <a:r>
              <a:rPr lang="ja-JP" altLang="ja-JP" sz="1600" dirty="0" smtClean="0"/>
              <a:t>終了後アンケート</a:t>
            </a:r>
            <a:r>
              <a:rPr lang="ja-JP" altLang="ja-JP" sz="1600" dirty="0"/>
              <a:t>を提出してください。</a:t>
            </a:r>
            <a:endParaRPr kumimoji="1" lang="ja-JP" altLang="en-US" sz="16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753565" y="1935137"/>
            <a:ext cx="180352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1600" dirty="0">
                <a:latin typeface="+mn-ea"/>
              </a:rPr>
              <a:t>体験したい施設、日程等を『申込書』に記入し、郵送又は</a:t>
            </a:r>
            <a:r>
              <a:rPr lang="en-US" altLang="ja-JP" sz="1600" dirty="0">
                <a:latin typeface="+mn-ea"/>
              </a:rPr>
              <a:t>FAX</a:t>
            </a:r>
            <a:r>
              <a:rPr lang="ja-JP" altLang="ja-JP" sz="1600" dirty="0">
                <a:latin typeface="+mn-ea"/>
              </a:rPr>
              <a:t>で下記までお送りください。</a:t>
            </a:r>
            <a:endParaRPr kumimoji="1" lang="ja-JP" altLang="en-US" sz="1600" dirty="0">
              <a:latin typeface="+mn-ea"/>
            </a:endParaRPr>
          </a:p>
        </p:txBody>
      </p:sp>
      <p:pic>
        <p:nvPicPr>
          <p:cNvPr id="12" name="Picture 14" descr="\\Server-win\share\アスクル関連\Askul_Parts_1216\DATA\020_920d_help\bee1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21228585">
            <a:off x="354390" y="4672493"/>
            <a:ext cx="3981054" cy="541315"/>
          </a:xfrm>
          <a:prstGeom prst="rect">
            <a:avLst/>
          </a:prstGeom>
          <a:noFill/>
        </p:spPr>
      </p:pic>
      <p:pic>
        <p:nvPicPr>
          <p:cNvPr id="15" name="Picture 17" descr="\\Server-win\share\アスクル関連\Askul_Parts_1216\DATA\020_920d_help\bee.png"/>
          <p:cNvPicPr>
            <a:picLocks noChangeAspect="1" noChangeArrowheads="1"/>
          </p:cNvPicPr>
          <p:nvPr/>
        </p:nvPicPr>
        <p:blipFill rotWithShape="1">
          <a:blip r:embed="rId9" cstate="print"/>
          <a:srcRect l="-1709" t="2" r="-1" b="-1264"/>
          <a:stretch/>
        </p:blipFill>
        <p:spPr bwMode="auto">
          <a:xfrm rot="958448" flipH="1">
            <a:off x="709967" y="437522"/>
            <a:ext cx="651639" cy="735164"/>
          </a:xfrm>
          <a:prstGeom prst="rect">
            <a:avLst/>
          </a:prstGeom>
          <a:noFill/>
        </p:spPr>
      </p:pic>
      <p:sp>
        <p:nvSpPr>
          <p:cNvPr id="11" name="テキスト ボックス 10"/>
          <p:cNvSpPr txBox="1"/>
          <p:nvPr/>
        </p:nvSpPr>
        <p:spPr>
          <a:xfrm>
            <a:off x="467421" y="9506612"/>
            <a:ext cx="423275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社会福祉法人　宮崎県社会福祉協議会</a:t>
            </a:r>
            <a:endParaRPr kumimoji="1" lang="en-US" altLang="ja-JP" sz="1600" dirty="0" smtClean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800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宮崎県福祉人材センター</a:t>
            </a:r>
            <a:endParaRPr kumimoji="1" lang="ja-JP" altLang="en-US" sz="2800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2519436" y="9008519"/>
            <a:ext cx="2638825" cy="40862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1800" b="1" dirty="0" smtClean="0">
                <a:ln w="18000">
                  <a:noFill/>
                  <a:prstDash val="solid"/>
                  <a:miter lim="800000"/>
                </a:ln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問合せ及び申込先</a:t>
            </a:r>
            <a:endParaRPr kumimoji="1" lang="en-US" altLang="ja-JP" sz="1800" b="1" dirty="0" smtClean="0">
              <a:ln w="18000">
                <a:noFill/>
                <a:prstDash val="solid"/>
                <a:miter lim="800000"/>
              </a:ln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4953043" y="9675921"/>
            <a:ext cx="23755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電話　 </a:t>
            </a:r>
            <a:r>
              <a:rPr lang="en-US" altLang="ja-JP" sz="1400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0985-32-9740</a:t>
            </a:r>
          </a:p>
          <a:p>
            <a:r>
              <a:rPr kumimoji="1" lang="en-US" altLang="ja-JP" sz="1400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FAX</a:t>
            </a:r>
            <a:r>
              <a:rPr kumimoji="1" lang="ja-JP" altLang="en-US" sz="1400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en-US" altLang="ja-JP" sz="1400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0985-27-0877</a:t>
            </a: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467254" y="10330736"/>
            <a:ext cx="68793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住所　〒</a:t>
            </a:r>
            <a:r>
              <a:rPr lang="en-US" altLang="ja-JP" sz="1400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880-8515</a:t>
            </a:r>
            <a:r>
              <a:rPr lang="ja-JP" altLang="en-US" sz="1400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宮崎市原町</a:t>
            </a:r>
            <a:r>
              <a:rPr lang="en-US" altLang="ja-JP" sz="1400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2-22</a:t>
            </a:r>
            <a:r>
              <a:rPr lang="ja-JP" altLang="en-US" sz="1400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宮崎県福祉総合センター人材研修館内</a:t>
            </a:r>
            <a:endParaRPr lang="en-US" altLang="ja-JP" sz="1400" dirty="0" smtClean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753565" y="1430403"/>
            <a:ext cx="1622378" cy="4010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 smtClean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STEP</a:t>
            </a:r>
            <a:r>
              <a:rPr lang="ja-JP" altLang="en-US" dirty="0" smtClean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①♪</a:t>
            </a:r>
            <a:endParaRPr kumimoji="1" lang="ja-JP" altLang="en-US" dirty="0">
              <a:solidFill>
                <a:srgbClr val="FF000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2717388" y="2857569"/>
            <a:ext cx="1376984" cy="4010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 smtClean="0">
                <a:solidFill>
                  <a:srgbClr val="00B0F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STEP</a:t>
            </a:r>
            <a:r>
              <a:rPr lang="ja-JP" altLang="en-US" dirty="0" smtClean="0">
                <a:solidFill>
                  <a:srgbClr val="00B0F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②♪</a:t>
            </a:r>
            <a:endParaRPr kumimoji="1" lang="ja-JP" altLang="en-US" dirty="0">
              <a:solidFill>
                <a:srgbClr val="00B0F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4435331" y="1248159"/>
            <a:ext cx="1494342" cy="4010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 smtClean="0">
                <a:solidFill>
                  <a:srgbClr val="00B05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STEP</a:t>
            </a:r>
            <a:r>
              <a:rPr lang="ja-JP" altLang="en-US" dirty="0" smtClean="0">
                <a:solidFill>
                  <a:srgbClr val="00B05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③♪</a:t>
            </a:r>
            <a:endParaRPr kumimoji="1" lang="ja-JP" altLang="en-US" dirty="0">
              <a:solidFill>
                <a:srgbClr val="00B05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6074504" y="2991201"/>
            <a:ext cx="1379243" cy="4010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 smtClean="0">
                <a:solidFill>
                  <a:srgbClr val="80008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STEP</a:t>
            </a:r>
            <a:r>
              <a:rPr lang="ja-JP" altLang="en-US" dirty="0" smtClean="0">
                <a:solidFill>
                  <a:srgbClr val="80008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④♪</a:t>
            </a:r>
            <a:endParaRPr kumimoji="1" lang="ja-JP" altLang="en-US" dirty="0">
              <a:solidFill>
                <a:srgbClr val="80008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2577178" y="3377085"/>
            <a:ext cx="177584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1600" dirty="0"/>
              <a:t>福祉人材</a:t>
            </a:r>
            <a:r>
              <a:rPr lang="ja-JP" altLang="ja-JP" sz="1600" dirty="0" smtClean="0"/>
              <a:t>センター</a:t>
            </a:r>
            <a:r>
              <a:rPr lang="en-US" altLang="ja-JP" sz="1600" dirty="0" smtClean="0"/>
              <a:t>   </a:t>
            </a:r>
            <a:r>
              <a:rPr lang="ja-JP" altLang="ja-JP" sz="1600" dirty="0" smtClean="0"/>
              <a:t>を</a:t>
            </a:r>
            <a:r>
              <a:rPr lang="ja-JP" altLang="ja-JP" sz="1600" dirty="0"/>
              <a:t>通して</a:t>
            </a:r>
            <a:r>
              <a:rPr lang="ja-JP" altLang="ja-JP" sz="1600" dirty="0" smtClean="0"/>
              <a:t>調整後</a:t>
            </a:r>
            <a:endParaRPr lang="en-US" altLang="ja-JP" sz="1600" dirty="0"/>
          </a:p>
          <a:p>
            <a:r>
              <a:rPr lang="ja-JP" altLang="en-US" sz="1600" dirty="0" smtClean="0"/>
              <a:t>決定内容を</a:t>
            </a:r>
            <a:r>
              <a:rPr lang="ja-JP" altLang="ja-JP" sz="1600" dirty="0" smtClean="0"/>
              <a:t>申込者</a:t>
            </a:r>
            <a:r>
              <a:rPr lang="ja-JP" altLang="ja-JP" sz="1600" dirty="0"/>
              <a:t>へ連絡します</a:t>
            </a:r>
            <a:r>
              <a:rPr lang="ja-JP" altLang="ja-JP" sz="1600" dirty="0" smtClean="0"/>
              <a:t>。</a:t>
            </a:r>
            <a:endParaRPr lang="ja-JP" altLang="en-US" sz="1600" dirty="0"/>
          </a:p>
        </p:txBody>
      </p:sp>
      <p:pic>
        <p:nvPicPr>
          <p:cNvPr id="14" name="Picture 16" descr="\\Server-win\share\アスクル関連\Askul_Parts_1216\DATA\020_920d_help\bee3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 rot="704339">
            <a:off x="7023906" y="7805713"/>
            <a:ext cx="609471" cy="691633"/>
          </a:xfrm>
          <a:prstGeom prst="rect">
            <a:avLst/>
          </a:prstGeom>
          <a:noFill/>
        </p:spPr>
      </p:pic>
      <p:pic>
        <p:nvPicPr>
          <p:cNvPr id="43" name="Picture 15" descr="\\Server-win\share\アスクル関連\Askul_Parts_1216\DATA\020_920d_help\bee2.pn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 rot="20876950">
            <a:off x="1289228" y="6515445"/>
            <a:ext cx="524433" cy="596476"/>
          </a:xfrm>
          <a:prstGeom prst="rect">
            <a:avLst/>
          </a:prstGeom>
          <a:noFill/>
        </p:spPr>
      </p:pic>
      <p:sp>
        <p:nvSpPr>
          <p:cNvPr id="110" name="テキスト ボックス 109"/>
          <p:cNvSpPr txBox="1"/>
          <p:nvPr/>
        </p:nvSpPr>
        <p:spPr>
          <a:xfrm rot="277241">
            <a:off x="3617442" y="5649176"/>
            <a:ext cx="260461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00" dirty="0" smtClean="0">
                <a:solidFill>
                  <a:srgbClr val="663300"/>
                </a:solidFill>
                <a:latin typeface="ＤＦＧ平成ゴシック体W9" pitchFamily="50" charset="-128"/>
                <a:ea typeface="ＤＦＧ平成ゴシック体W9" pitchFamily="50" charset="-128"/>
              </a:rPr>
              <a:t>職場体験を行ったので、不安なく</a:t>
            </a:r>
            <a:endParaRPr lang="en-US" altLang="ja-JP" sz="1300" dirty="0" smtClean="0">
              <a:solidFill>
                <a:srgbClr val="663300"/>
              </a:solidFill>
              <a:latin typeface="ＤＦＧ平成ゴシック体W9" pitchFamily="50" charset="-128"/>
              <a:ea typeface="ＤＦＧ平成ゴシック体W9" pitchFamily="50" charset="-128"/>
            </a:endParaRPr>
          </a:p>
          <a:p>
            <a:r>
              <a:rPr lang="ja-JP" altLang="en-US" sz="1300" dirty="0" smtClean="0">
                <a:solidFill>
                  <a:srgbClr val="663300"/>
                </a:solidFill>
                <a:latin typeface="ＤＦＧ平成ゴシック体W9" pitchFamily="50" charset="-128"/>
                <a:ea typeface="ＤＦＧ平成ゴシック体W9" pitchFamily="50" charset="-128"/>
              </a:rPr>
              <a:t>　仕事に就くことができました♪</a:t>
            </a:r>
            <a:endParaRPr lang="en-US" altLang="ja-JP" sz="1300" dirty="0">
              <a:solidFill>
                <a:srgbClr val="663300"/>
              </a:solidFill>
              <a:latin typeface="ＤＦＧ平成ゴシック体W9" pitchFamily="50" charset="-128"/>
              <a:ea typeface="ＤＦＧ平成ゴシック体W9" pitchFamily="50" charset="-128"/>
            </a:endParaRPr>
          </a:p>
        </p:txBody>
      </p:sp>
      <p:sp>
        <p:nvSpPr>
          <p:cNvPr id="109" name="テキスト ボックス 108"/>
          <p:cNvSpPr txBox="1"/>
          <p:nvPr/>
        </p:nvSpPr>
        <p:spPr>
          <a:xfrm rot="21198902">
            <a:off x="230774" y="5444781"/>
            <a:ext cx="318132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00" dirty="0" smtClean="0">
                <a:solidFill>
                  <a:srgbClr val="663300"/>
                </a:solidFill>
                <a:latin typeface="ＤＦＧ平成ゴシック体W9" pitchFamily="50" charset="-128"/>
                <a:ea typeface="ＤＦＧ平成ゴシック体W9" pitchFamily="50" charset="-128"/>
              </a:rPr>
              <a:t>将来のことについてアドバイス</a:t>
            </a:r>
            <a:r>
              <a:rPr lang="ja-JP" altLang="en-US" sz="1300" smtClean="0">
                <a:solidFill>
                  <a:srgbClr val="663300"/>
                </a:solidFill>
                <a:latin typeface="ＤＦＧ平成ゴシック体W9" pitchFamily="50" charset="-128"/>
                <a:ea typeface="ＤＦＧ平成ゴシック体W9" pitchFamily="50" charset="-128"/>
              </a:rPr>
              <a:t>をいただき、</a:t>
            </a:r>
            <a:r>
              <a:rPr lang="ja-JP" altLang="en-US" sz="1300" dirty="0" smtClean="0">
                <a:solidFill>
                  <a:srgbClr val="663300"/>
                </a:solidFill>
                <a:latin typeface="ＤＦＧ平成ゴシック体W9" pitchFamily="50" charset="-128"/>
                <a:ea typeface="ＤＦＧ平成ゴシック体W9" pitchFamily="50" charset="-128"/>
              </a:rPr>
              <a:t>とても勉強になりました</a:t>
            </a:r>
            <a:r>
              <a:rPr lang="ja-JP" altLang="en-US" sz="1300" dirty="0">
                <a:solidFill>
                  <a:srgbClr val="663300"/>
                </a:solidFill>
                <a:latin typeface="ＤＦＧ平成ゴシック体W9" pitchFamily="50" charset="-128"/>
                <a:ea typeface="ＤＦＧ平成ゴシック体W9" pitchFamily="50" charset="-128"/>
              </a:rPr>
              <a:t>♪</a:t>
            </a: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4294580" y="1831410"/>
            <a:ext cx="17758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/>
              <a:t>受入施設で職員の指導のもと実習を行ってください。</a:t>
            </a:r>
            <a:endParaRPr lang="ja-JP" altLang="en-US" sz="1600" dirty="0"/>
          </a:p>
        </p:txBody>
      </p:sp>
      <p:sp>
        <p:nvSpPr>
          <p:cNvPr id="39" name="テキスト ボックス 38"/>
          <p:cNvSpPr txBox="1"/>
          <p:nvPr/>
        </p:nvSpPr>
        <p:spPr>
          <a:xfrm rot="21250234">
            <a:off x="867326" y="4792813"/>
            <a:ext cx="23277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アンケート</a:t>
            </a:r>
            <a:r>
              <a:rPr lang="ja-JP" altLang="en-US" sz="1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より</a:t>
            </a:r>
            <a:endParaRPr kumimoji="1" lang="ja-JP" altLang="en-US" sz="18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4" name="角丸四角形吹き出し 3"/>
          <p:cNvSpPr/>
          <p:nvPr/>
        </p:nvSpPr>
        <p:spPr>
          <a:xfrm>
            <a:off x="5948199" y="5926751"/>
            <a:ext cx="1631852" cy="915649"/>
          </a:xfrm>
          <a:prstGeom prst="wedgeRoundRectCallout">
            <a:avLst/>
          </a:prstGeom>
        </p:spPr>
        <p:txBody>
          <a:bodyPr wrap="square" lIns="0" tIns="0" rIns="0" bIns="0" rtlCol="0" anchor="ctr">
            <a:spAutoFit/>
          </a:bodyPr>
          <a:lstStyle/>
          <a:p>
            <a:pPr algn="ctr"/>
            <a:endParaRPr kumimoji="1" lang="ja-JP" altLang="en-US" sz="3200" b="1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3" name="円形吹き出し 12"/>
          <p:cNvSpPr/>
          <p:nvPr/>
        </p:nvSpPr>
        <p:spPr>
          <a:xfrm>
            <a:off x="8930012" y="1800308"/>
            <a:ext cx="1423810" cy="2782792"/>
          </a:xfrm>
          <a:prstGeom prst="wedgeEllipseCallout">
            <a:avLst/>
          </a:prstGeom>
        </p:spPr>
        <p:txBody>
          <a:bodyPr wrap="square" lIns="0" tIns="0" rIns="0" bIns="0" rtlCol="0" anchor="ctr">
            <a:spAutoFit/>
          </a:bodyPr>
          <a:lstStyle/>
          <a:p>
            <a:pPr algn="ctr"/>
            <a:endParaRPr kumimoji="1" lang="ja-JP" altLang="en-US" sz="3200" b="1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 rot="932298">
            <a:off x="5115031" y="5068726"/>
            <a:ext cx="252485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00" dirty="0" smtClean="0">
                <a:solidFill>
                  <a:srgbClr val="663300"/>
                </a:solidFill>
                <a:latin typeface="ＤＦＧ平成ゴシック体W9" pitchFamily="50" charset="-128"/>
                <a:ea typeface="ＤＦＧ平成ゴシック体W9" pitchFamily="50" charset="-128"/>
              </a:rPr>
              <a:t>初めてで戸惑いもあったが、</a:t>
            </a:r>
            <a:endParaRPr lang="en-US" altLang="ja-JP" sz="1300" dirty="0" smtClean="0">
              <a:solidFill>
                <a:srgbClr val="663300"/>
              </a:solidFill>
              <a:latin typeface="ＤＦＧ平成ゴシック体W9" pitchFamily="50" charset="-128"/>
              <a:ea typeface="ＤＦＧ平成ゴシック体W9" pitchFamily="50" charset="-128"/>
            </a:endParaRPr>
          </a:p>
          <a:p>
            <a:r>
              <a:rPr lang="ja-JP" altLang="en-US" sz="1300" dirty="0" smtClean="0">
                <a:solidFill>
                  <a:srgbClr val="663300"/>
                </a:solidFill>
                <a:latin typeface="ＤＦＧ平成ゴシック体W9" pitchFamily="50" charset="-128"/>
                <a:ea typeface="ＤＦＧ平成ゴシック体W9" pitchFamily="50" charset="-128"/>
              </a:rPr>
              <a:t>丁寧に教えていただけました♡</a:t>
            </a:r>
            <a:endParaRPr lang="ja-JP" altLang="en-US" sz="1300" dirty="0">
              <a:solidFill>
                <a:srgbClr val="663300"/>
              </a:solidFill>
              <a:latin typeface="ＤＦＧ平成ゴシック体W9" pitchFamily="50" charset="-128"/>
              <a:ea typeface="ＤＦＧ平成ゴシック体W9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15341015"/>
      </p:ext>
    </p:extLst>
  </p:cSld>
  <p:clrMapOvr>
    <a:masterClrMapping/>
  </p:clrMapOvr>
</p:sld>
</file>

<file path=ppt/theme/theme1.xml><?xml version="1.0" encoding="utf-8"?>
<a:theme xmlns:a="http://schemas.openxmlformats.org/drawingml/2006/main" name="1_ガイド入りテンプレートサンプル20130531三木さん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5.potx" id="{3F8E5C06-014F-4A13-A3C7-E133BECAFD1E}" vid="{BD152B00-4CFD-4022-8208-530F7579D79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51</Template>
  <TotalTime>0</TotalTime>
  <Words>412</Words>
  <Application>Microsoft Office PowerPoint</Application>
  <PresentationFormat>ユーザー設定</PresentationFormat>
  <Paragraphs>43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4" baseType="lpstr">
      <vt:lpstr>ＤＦＧ平成ゴシック体W9</vt:lpstr>
      <vt:lpstr>HGPSoeiKakugothicUB</vt:lpstr>
      <vt:lpstr>HGPSoeiKakugothicUB</vt:lpstr>
      <vt:lpstr>HGP創英角ﾎﾟｯﾌﾟ体</vt:lpstr>
      <vt:lpstr>HGS創英角ﾎﾟｯﾌﾟ体</vt:lpstr>
      <vt:lpstr>HG丸ｺﾞｼｯｸM-PRO</vt:lpstr>
      <vt:lpstr>ＭＳ Ｐゴシック</vt:lpstr>
      <vt:lpstr>宋体</vt:lpstr>
      <vt:lpstr>Arial</vt:lpstr>
      <vt:lpstr>Calibri</vt:lpstr>
      <vt:lpstr>Calibri Light</vt:lpstr>
      <vt:lpstr>1_ガイド入りテンプレートサンプル20130531三木さん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2016-07-29T00:15:58Z</dcterms:created>
  <dcterms:modified xsi:type="dcterms:W3CDTF">2020-05-27T00:51:18Z</dcterms:modified>
</cp:coreProperties>
</file>